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6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07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7/29/2024</a:t>
            </a:fld>
            <a:endParaRPr lang="en-US"/>
          </a:p>
        </p:txBody>
      </p:sp>
      <p:sp>
        <p:nvSpPr>
          <p:cNvPr id="1048708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48709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10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11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8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58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3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04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0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6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59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1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1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4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2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4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52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5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6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6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6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5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76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7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6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8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2" name="TextBox 3"/>
          <p:cNvSpPr txBox="1"/>
          <p:nvPr/>
        </p:nvSpPr>
        <p:spPr>
          <a:xfrm>
            <a:off x="575034" y="4510625"/>
            <a:ext cx="274448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by: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 . SIVANJI </a:t>
            </a:r>
            <a:endParaRPr lang="zh-CN" altLang="en-US" dirty="0"/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1922114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r>
            <a:endParaRPr lang="zh-CN" altLang="en-US" dirty="0"/>
          </a:p>
        </p:txBody>
      </p:sp>
      <p:sp>
        <p:nvSpPr>
          <p:cNvPr id="1048713" name="Subtitle 2"/>
          <p:cNvSpPr>
            <a:spLocks noGrp="1"/>
          </p:cNvSpPr>
          <p:nvPr/>
        </p:nvSpPr>
        <p:spPr>
          <a:xfrm>
            <a:off x="11025649" y="4510625"/>
            <a:ext cx="3333887" cy="2573611"/>
          </a:xfrm>
          <a:prstGeom prst="rect">
            <a:avLst/>
          </a:prstGeom>
        </p:spPr>
        <p:txBody>
          <a:bodyPr vert="horz" lIns="91440" tIns="91440" rIns="91440" bIns="91440" rtlCol="0">
            <a:normAutofit/>
          </a:bodyPr>
          <a:lstStyle>
            <a:lvl1pPr marL="0" indent="0" algn="l" defTabSz="914400">
              <a:lnSpc>
                <a:spcPct val="120000"/>
              </a:lnSpc>
              <a:spcBef>
                <a:spcPts val="1000"/>
              </a:spcBef>
              <a:buNone/>
              <a:defRPr sz="1800" b="0" kern="1200" cap="all" baseline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>
              <a:lnSpc>
                <a:spcPct val="120000"/>
              </a:lnSpc>
              <a:spcBef>
                <a:spcPts val="500"/>
              </a:spcBef>
              <a:buNone/>
              <a:defRPr sz="1800" kern="1200" cap="none" baseline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>
              <a:lnSpc>
                <a:spcPct val="120000"/>
              </a:lnSpc>
              <a:spcBef>
                <a:spcPts val="500"/>
              </a:spcBef>
              <a:buNone/>
              <a:defRPr sz="1800" kern="120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>
              <a:lnSpc>
                <a:spcPct val="120000"/>
              </a:lnSpc>
              <a:spcBef>
                <a:spcPts val="500"/>
              </a:spcBef>
              <a:buNone/>
              <a:defRPr sz="1600" kern="1200" cap="none" baseline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>
              <a:lnSpc>
                <a:spcPct val="120000"/>
              </a:lnSpc>
              <a:spcBef>
                <a:spcPts val="500"/>
              </a:spcBef>
              <a:buNone/>
              <a:defRPr sz="1600" kern="120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>
              <a:lnSpc>
                <a:spcPct val="120000"/>
              </a:lnSpc>
              <a:spcBef>
                <a:spcPts val="500"/>
              </a:spcBef>
              <a:buNone/>
              <a:defRPr sz="1600" kern="120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>
              <a:lnSpc>
                <a:spcPct val="120000"/>
              </a:lnSpc>
              <a:spcBef>
                <a:spcPts val="500"/>
              </a:spcBef>
              <a:buNone/>
              <a:defRPr sz="1600" kern="120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>
              <a:lnSpc>
                <a:spcPct val="120000"/>
              </a:lnSpc>
              <a:spcBef>
                <a:spcPts val="500"/>
              </a:spcBef>
              <a:buNone/>
              <a:defRPr sz="1600" kern="1200" baseline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>
              <a:lnSpc>
                <a:spcPct val="120000"/>
              </a:lnSpc>
              <a:spcBef>
                <a:spcPts val="500"/>
              </a:spcBef>
              <a:buNone/>
              <a:defRPr sz="1600" kern="1200" baseline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Guided by: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 . Gnana Soundri</a:t>
            </a:r>
          </a:p>
        </p:txBody>
      </p:sp>
      <p:sp>
        <p:nvSpPr>
          <p:cNvPr id="1048714" name="Title 1"/>
          <p:cNvSpPr>
            <a:spLocks noGrp="1"/>
          </p:cNvSpPr>
          <p:nvPr/>
        </p:nvSpPr>
        <p:spPr>
          <a:xfrm>
            <a:off x="2996663" y="802298"/>
            <a:ext cx="8637073" cy="2541431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>
              <a:lnSpc>
                <a:spcPct val="90000"/>
              </a:lnSpc>
              <a:spcBef>
                <a:spcPct val="0"/>
              </a:spcBef>
              <a:defRPr sz="6600" b="0" i="0" kern="1200" cap="all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dirty="0">
                <a:latin typeface="Gill Sans MT"/>
              </a:rPr>
              <a:t>Developing a Secure Backup and Recovery Solution for iCloud Data on AWS</a:t>
            </a:r>
            <a:r>
              <a:rPr lang="en-US" sz="4000" dirty="0">
                <a:latin typeface="Gill Sans MT"/>
              </a:rPr>
              <a:t>.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67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</p:spPr>
        <p:txBody>
          <a:bodyPr/>
          <a:lstStyle/>
          <a:p>
            <a:endParaRPr lang="en-IN"/>
          </a:p>
        </p:txBody>
      </p:sp>
      <p:pic>
        <p:nvPicPr>
          <p:cNvPr id="209717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209717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3431" y="2714863"/>
            <a:ext cx="5067419" cy="2799755"/>
          </a:xfrm>
          <a:prstGeom prst="rect">
            <a:avLst/>
          </a:prstGeom>
        </p:spPr>
      </p:pic>
      <p:sp>
        <p:nvSpPr>
          <p:cNvPr id="1048679" name="Text 1"/>
          <p:cNvSpPr/>
          <p:nvPr/>
        </p:nvSpPr>
        <p:spPr>
          <a:xfrm>
            <a:off x="586383" y="1036082"/>
            <a:ext cx="7671554" cy="4926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3881"/>
              </a:lnSpc>
              <a:buNone/>
            </a:pPr>
            <a:r>
              <a:rPr lang="en-US" sz="3105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Monitoring and Alerting for Backup Health</a:t>
            </a:r>
            <a:endParaRPr lang="en-US" sz="3105" dirty="0"/>
          </a:p>
        </p:txBody>
      </p:sp>
      <p:pic>
        <p:nvPicPr>
          <p:cNvPr id="209717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383" y="1780103"/>
            <a:ext cx="418862" cy="418862"/>
          </a:xfrm>
          <a:prstGeom prst="rect">
            <a:avLst/>
          </a:prstGeom>
        </p:spPr>
      </p:pic>
      <p:sp>
        <p:nvSpPr>
          <p:cNvPr id="1048680" name="Text 2"/>
          <p:cNvSpPr/>
          <p:nvPr/>
        </p:nvSpPr>
        <p:spPr>
          <a:xfrm>
            <a:off x="586383" y="2366486"/>
            <a:ext cx="1971318" cy="24645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1940"/>
              </a:lnSpc>
              <a:buNone/>
            </a:pPr>
            <a:r>
              <a:rPr lang="en-US" sz="1552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AWS CloudWatch</a:t>
            </a:r>
            <a:endParaRPr lang="en-US" sz="1552" dirty="0"/>
          </a:p>
        </p:txBody>
      </p:sp>
      <p:sp>
        <p:nvSpPr>
          <p:cNvPr id="1048681" name="Text 3"/>
          <p:cNvSpPr/>
          <p:nvPr/>
        </p:nvSpPr>
        <p:spPr>
          <a:xfrm>
            <a:off x="586383" y="2713434"/>
            <a:ext cx="7971234" cy="53601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111"/>
              </a:lnSpc>
              <a:buNone/>
            </a:pPr>
            <a:r>
              <a:rPr lang="en-US" sz="131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 AWS CloudWatch to monitor your backup processes, including storage capacity, backup duration, and data integrity. Configure alarms to notify you of any issues.</a:t>
            </a:r>
            <a:endParaRPr lang="en-US" sz="1319" dirty="0"/>
          </a:p>
        </p:txBody>
      </p:sp>
      <p:pic>
        <p:nvPicPr>
          <p:cNvPr id="209717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383" y="3752136"/>
            <a:ext cx="418862" cy="418862"/>
          </a:xfrm>
          <a:prstGeom prst="rect">
            <a:avLst/>
          </a:prstGeom>
        </p:spPr>
      </p:pic>
      <p:sp>
        <p:nvSpPr>
          <p:cNvPr id="1048682" name="Text 4"/>
          <p:cNvSpPr/>
          <p:nvPr/>
        </p:nvSpPr>
        <p:spPr>
          <a:xfrm>
            <a:off x="586383" y="4338518"/>
            <a:ext cx="1971318" cy="24645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1940"/>
              </a:lnSpc>
              <a:buNone/>
            </a:pPr>
            <a:r>
              <a:rPr lang="en-US" sz="1552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Alerting Systems</a:t>
            </a:r>
            <a:endParaRPr lang="en-US" sz="1552" dirty="0"/>
          </a:p>
        </p:txBody>
      </p:sp>
      <p:sp>
        <p:nvSpPr>
          <p:cNvPr id="1048683" name="Text 5"/>
          <p:cNvSpPr/>
          <p:nvPr/>
        </p:nvSpPr>
        <p:spPr>
          <a:xfrm>
            <a:off x="586383" y="4685467"/>
            <a:ext cx="7971234" cy="53601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111"/>
              </a:lnSpc>
              <a:buNone/>
            </a:pPr>
            <a:r>
              <a:rPr lang="en-US" sz="131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Set up alerts to notify you of critical events, such as failed backups, storage capacity issues, or data integrity violations. Utilize AWS SNS (Simple Notification Service).</a:t>
            </a:r>
            <a:endParaRPr lang="en-US" sz="1319" dirty="0"/>
          </a:p>
        </p:txBody>
      </p:sp>
      <p:pic>
        <p:nvPicPr>
          <p:cNvPr id="2097180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383" y="5724168"/>
            <a:ext cx="418862" cy="418862"/>
          </a:xfrm>
          <a:prstGeom prst="rect">
            <a:avLst/>
          </a:prstGeom>
        </p:spPr>
      </p:pic>
      <p:sp>
        <p:nvSpPr>
          <p:cNvPr id="1048684" name="Text 6"/>
          <p:cNvSpPr/>
          <p:nvPr/>
        </p:nvSpPr>
        <p:spPr>
          <a:xfrm>
            <a:off x="586383" y="6310551"/>
            <a:ext cx="1971318" cy="24645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1940"/>
              </a:lnSpc>
              <a:buNone/>
            </a:pPr>
            <a:r>
              <a:rPr lang="en-US" sz="1552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Performance Metrics</a:t>
            </a:r>
            <a:endParaRPr lang="en-US" sz="1552" dirty="0"/>
          </a:p>
        </p:txBody>
      </p:sp>
      <p:sp>
        <p:nvSpPr>
          <p:cNvPr id="1048685" name="Text 7"/>
          <p:cNvSpPr/>
          <p:nvPr/>
        </p:nvSpPr>
        <p:spPr>
          <a:xfrm>
            <a:off x="586383" y="6657499"/>
            <a:ext cx="7971234" cy="53601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111"/>
              </a:lnSpc>
              <a:buNone/>
            </a:pPr>
            <a:r>
              <a:rPr lang="en-US" sz="131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Track key metrics related to your iCloud backups, such as backup frequency, transfer rates, and storage utilization. This helps you identify potential bottlenecks or areas for optimization.</a:t>
            </a:r>
            <a:endParaRPr lang="en-US" sz="1319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68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</p:spPr>
        <p:txBody>
          <a:bodyPr/>
          <a:lstStyle/>
          <a:p>
            <a:endParaRPr lang="en-IN"/>
          </a:p>
        </p:txBody>
      </p:sp>
      <p:pic>
        <p:nvPicPr>
          <p:cNvPr id="209718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209718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2601" y="1619964"/>
            <a:ext cx="5009078" cy="4989552"/>
          </a:xfrm>
          <a:prstGeom prst="rect">
            <a:avLst/>
          </a:prstGeom>
        </p:spPr>
      </p:pic>
      <p:sp>
        <p:nvSpPr>
          <p:cNvPr id="1048690" name="Text 1"/>
          <p:cNvSpPr/>
          <p:nvPr/>
        </p:nvSpPr>
        <p:spPr>
          <a:xfrm>
            <a:off x="668179" y="1112401"/>
            <a:ext cx="6877169" cy="56149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4422"/>
              </a:lnSpc>
              <a:buNone/>
            </a:pPr>
            <a:r>
              <a:rPr lang="en-US" sz="3538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Optimizing Cost and Performance</a:t>
            </a:r>
            <a:endParaRPr lang="en-US" sz="3538" dirty="0"/>
          </a:p>
        </p:txBody>
      </p:sp>
      <p:sp>
        <p:nvSpPr>
          <p:cNvPr id="1048691" name="Shape 2"/>
          <p:cNvSpPr/>
          <p:nvPr/>
        </p:nvSpPr>
        <p:spPr>
          <a:xfrm>
            <a:off x="739735" y="2175034"/>
            <a:ext cx="429578" cy="429578"/>
          </a:xfrm>
          <a:prstGeom prst="roundRect">
            <a:avLst>
              <a:gd name="adj" fmla="val 66672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48692" name="Text 3"/>
          <p:cNvSpPr/>
          <p:nvPr/>
        </p:nvSpPr>
        <p:spPr>
          <a:xfrm>
            <a:off x="873681" y="2255044"/>
            <a:ext cx="161687" cy="26955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123"/>
              </a:lnSpc>
              <a:buNone/>
            </a:pPr>
            <a:r>
              <a:rPr lang="en-US" sz="2123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123" dirty="0"/>
          </a:p>
        </p:txBody>
      </p:sp>
      <p:sp>
        <p:nvSpPr>
          <p:cNvPr id="1048693" name="Text 4"/>
          <p:cNvSpPr/>
          <p:nvPr/>
        </p:nvSpPr>
        <p:spPr>
          <a:xfrm>
            <a:off x="2004655" y="2151102"/>
            <a:ext cx="2639854" cy="28074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211"/>
              </a:lnSpc>
              <a:buNone/>
            </a:pPr>
            <a:r>
              <a:rPr lang="en-US" sz="1769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Storage Tier Optimization</a:t>
            </a:r>
            <a:endParaRPr lang="en-US" sz="1769" dirty="0"/>
          </a:p>
        </p:txBody>
      </p:sp>
      <p:sp>
        <p:nvSpPr>
          <p:cNvPr id="1048694" name="Text 5"/>
          <p:cNvSpPr/>
          <p:nvPr/>
        </p:nvSpPr>
        <p:spPr>
          <a:xfrm>
            <a:off x="2004655" y="2546390"/>
            <a:ext cx="6471166" cy="61102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406"/>
              </a:lnSpc>
              <a:buNone/>
            </a:pPr>
            <a:r>
              <a:rPr lang="en-US" sz="1503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Regularly review your storage tiers and adjust them as needed to optimize costs. Archive less frequently accessed data to S3 Glacier for cost savings.</a:t>
            </a:r>
            <a:endParaRPr lang="en-US" sz="1503" dirty="0"/>
          </a:p>
        </p:txBody>
      </p:sp>
      <p:sp>
        <p:nvSpPr>
          <p:cNvPr id="1048695" name="Shape 6"/>
          <p:cNvSpPr/>
          <p:nvPr/>
        </p:nvSpPr>
        <p:spPr>
          <a:xfrm>
            <a:off x="739735" y="3753922"/>
            <a:ext cx="429578" cy="429578"/>
          </a:xfrm>
          <a:prstGeom prst="roundRect">
            <a:avLst>
              <a:gd name="adj" fmla="val 66672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48696" name="Text 7"/>
          <p:cNvSpPr/>
          <p:nvPr/>
        </p:nvSpPr>
        <p:spPr>
          <a:xfrm>
            <a:off x="873681" y="3833932"/>
            <a:ext cx="161687" cy="26955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123"/>
              </a:lnSpc>
              <a:buNone/>
            </a:pPr>
            <a:r>
              <a:rPr lang="en-US" sz="2123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123" dirty="0"/>
          </a:p>
        </p:txBody>
      </p:sp>
      <p:sp>
        <p:nvSpPr>
          <p:cNvPr id="1048697" name="Text 8"/>
          <p:cNvSpPr/>
          <p:nvPr/>
        </p:nvSpPr>
        <p:spPr>
          <a:xfrm>
            <a:off x="2004655" y="3729990"/>
            <a:ext cx="4205883" cy="28074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211"/>
              </a:lnSpc>
              <a:buNone/>
            </a:pPr>
            <a:r>
              <a:rPr lang="en-US" sz="1769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Backup Frequency and Retention Policies</a:t>
            </a:r>
            <a:endParaRPr lang="en-US" sz="1769" dirty="0"/>
          </a:p>
        </p:txBody>
      </p:sp>
      <p:sp>
        <p:nvSpPr>
          <p:cNvPr id="1048698" name="Text 9"/>
          <p:cNvSpPr/>
          <p:nvPr/>
        </p:nvSpPr>
        <p:spPr>
          <a:xfrm>
            <a:off x="2004655" y="4125278"/>
            <a:ext cx="6471166" cy="91654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406"/>
              </a:lnSpc>
              <a:buNone/>
            </a:pPr>
            <a:r>
              <a:rPr lang="en-US" sz="1503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Optimize backup frequency and retention policies based on your data sensitivity and regulatory requirements. This balances data security and cost efficiency.</a:t>
            </a:r>
            <a:endParaRPr lang="en-US" sz="1503" dirty="0"/>
          </a:p>
        </p:txBody>
      </p:sp>
      <p:sp>
        <p:nvSpPr>
          <p:cNvPr id="1048699" name="Shape 10"/>
          <p:cNvSpPr/>
          <p:nvPr/>
        </p:nvSpPr>
        <p:spPr>
          <a:xfrm>
            <a:off x="739735" y="5638324"/>
            <a:ext cx="429578" cy="429578"/>
          </a:xfrm>
          <a:prstGeom prst="roundRect">
            <a:avLst>
              <a:gd name="adj" fmla="val 66672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48700" name="Text 11"/>
          <p:cNvSpPr/>
          <p:nvPr/>
        </p:nvSpPr>
        <p:spPr>
          <a:xfrm>
            <a:off x="873681" y="5718334"/>
            <a:ext cx="161687" cy="26955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123"/>
              </a:lnSpc>
              <a:buNone/>
            </a:pPr>
            <a:r>
              <a:rPr lang="en-US" sz="2123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123" dirty="0"/>
          </a:p>
        </p:txBody>
      </p:sp>
      <p:sp>
        <p:nvSpPr>
          <p:cNvPr id="1048701" name="Text 12"/>
          <p:cNvSpPr/>
          <p:nvPr/>
        </p:nvSpPr>
        <p:spPr>
          <a:xfrm>
            <a:off x="2004655" y="5614392"/>
            <a:ext cx="3806190" cy="28074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211"/>
              </a:lnSpc>
              <a:buNone/>
            </a:pPr>
            <a:r>
              <a:rPr lang="en-US" sz="1769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Compression and Deduplication</a:t>
            </a:r>
            <a:endParaRPr lang="en-US" sz="1769" dirty="0"/>
          </a:p>
        </p:txBody>
      </p:sp>
      <p:sp>
        <p:nvSpPr>
          <p:cNvPr id="1048702" name="Text 13"/>
          <p:cNvSpPr/>
          <p:nvPr/>
        </p:nvSpPr>
        <p:spPr>
          <a:xfrm>
            <a:off x="2004655" y="6009680"/>
            <a:ext cx="6471166" cy="91654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406"/>
              </a:lnSpc>
              <a:buNone/>
            </a:pPr>
            <a:r>
              <a:rPr lang="en-US" sz="1503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Utilize data compression and deduplication techniques to reduce backup storage requirements and improve backup performance. Leverage AWS services like Amazon S3's object-level deduplication.</a:t>
            </a:r>
            <a:endParaRPr lang="en-US" sz="1503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4" name="Picture 209718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15263" y="1248695"/>
            <a:ext cx="10199873" cy="573220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576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</p:spPr>
        <p:txBody>
          <a:bodyPr/>
          <a:lstStyle/>
          <a:p>
            <a:endParaRPr lang="en-IN"/>
          </a:p>
        </p:txBody>
      </p:sp>
      <p:pic>
        <p:nvPicPr>
          <p:cNvPr id="209715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209715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04" y="2348984"/>
            <a:ext cx="4887873" cy="3531513"/>
          </a:xfrm>
          <a:prstGeom prst="rect">
            <a:avLst/>
          </a:prstGeom>
        </p:spPr>
      </p:pic>
      <p:sp>
        <p:nvSpPr>
          <p:cNvPr id="1048577" name="Text 1"/>
          <p:cNvSpPr/>
          <p:nvPr/>
        </p:nvSpPr>
        <p:spPr>
          <a:xfrm>
            <a:off x="6324124" y="1367909"/>
            <a:ext cx="7468553" cy="29146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2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Secure Backup and Recovery for iCloud on AWS</a:t>
            </a:r>
            <a:endParaRPr lang="en-US" sz="6120" dirty="0"/>
          </a:p>
        </p:txBody>
      </p:sp>
      <p:sp>
        <p:nvSpPr>
          <p:cNvPr id="1048578" name="Text 2"/>
          <p:cNvSpPr/>
          <p:nvPr/>
        </p:nvSpPr>
        <p:spPr>
          <a:xfrm>
            <a:off x="6324124" y="4641533"/>
            <a:ext cx="7468553" cy="153209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Ensuring the safety and availability of your iCloud data is crucial. This presentation explores a comprehensive approach to building a robust backup and recovery solution on AWS, providing peace of mind and data resilience.</a:t>
            </a:r>
            <a:endParaRPr lang="en-US" sz="1885" dirty="0"/>
          </a:p>
        </p:txBody>
      </p:sp>
      <p:sp>
        <p:nvSpPr>
          <p:cNvPr id="1048579" name="Shape 3"/>
          <p:cNvSpPr/>
          <p:nvPr/>
        </p:nvSpPr>
        <p:spPr>
          <a:xfrm>
            <a:off x="7194766" y="11999525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48580" name="Text 4"/>
          <p:cNvSpPr/>
          <p:nvPr/>
        </p:nvSpPr>
        <p:spPr>
          <a:xfrm>
            <a:off x="7315199" y="8569208"/>
            <a:ext cx="524947" cy="41886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3299"/>
              </a:lnSpc>
              <a:buNone/>
            </a:pPr>
            <a:r>
              <a:rPr lang="en-US" sz="2356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. .</a:t>
            </a:r>
            <a:endParaRPr lang="en-US" sz="2356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584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</p:spPr>
        <p:txBody>
          <a:bodyPr/>
          <a:lstStyle/>
          <a:p>
            <a:endParaRPr lang="en-IN"/>
          </a:p>
        </p:txBody>
      </p:sp>
      <p:pic>
        <p:nvPicPr>
          <p:cNvPr id="209715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209715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843" y="986790"/>
            <a:ext cx="4948595" cy="6255901"/>
          </a:xfrm>
          <a:prstGeom prst="rect">
            <a:avLst/>
          </a:prstGeom>
        </p:spPr>
      </p:pic>
      <p:sp>
        <p:nvSpPr>
          <p:cNvPr id="1048585" name="Text 1"/>
          <p:cNvSpPr/>
          <p:nvPr/>
        </p:nvSpPr>
        <p:spPr>
          <a:xfrm>
            <a:off x="6239113" y="930473"/>
            <a:ext cx="7638574" cy="126515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4981"/>
              </a:lnSpc>
              <a:buNone/>
            </a:pPr>
            <a:r>
              <a:rPr lang="en-US" sz="3985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Importance of Protecting iCloud Data</a:t>
            </a:r>
            <a:endParaRPr lang="en-US" sz="3985" dirty="0"/>
          </a:p>
        </p:txBody>
      </p:sp>
      <p:sp>
        <p:nvSpPr>
          <p:cNvPr id="1048586" name="Shape 2"/>
          <p:cNvSpPr/>
          <p:nvPr/>
        </p:nvSpPr>
        <p:spPr>
          <a:xfrm>
            <a:off x="6239113" y="2518172"/>
            <a:ext cx="3711773" cy="2957036"/>
          </a:xfrm>
          <a:prstGeom prst="roundRect">
            <a:avLst>
              <a:gd name="adj" fmla="val 10910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48587" name="Text 3"/>
          <p:cNvSpPr/>
          <p:nvPr/>
        </p:nvSpPr>
        <p:spPr>
          <a:xfrm>
            <a:off x="6477000" y="2756059"/>
            <a:ext cx="2530316" cy="31623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491"/>
              </a:lnSpc>
              <a:buNone/>
            </a:pPr>
            <a:r>
              <a:rPr lang="en-US" sz="1992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Loss Prevention</a:t>
            </a:r>
            <a:endParaRPr lang="en-US" sz="1992" dirty="0"/>
          </a:p>
        </p:txBody>
      </p:sp>
      <p:sp>
        <p:nvSpPr>
          <p:cNvPr id="1048588" name="Text 4"/>
          <p:cNvSpPr/>
          <p:nvPr/>
        </p:nvSpPr>
        <p:spPr>
          <a:xfrm>
            <a:off x="6477000" y="3201233"/>
            <a:ext cx="3236000" cy="137588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10"/>
              </a:lnSpc>
              <a:buNone/>
            </a:pPr>
            <a:r>
              <a:rPr lang="en-US" sz="169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 loss due to device failure, accidental deletion, or cyberattacks can be devastating. Having a secure backup eliminates this risk.</a:t>
            </a:r>
            <a:endParaRPr lang="en-US" sz="1694" dirty="0"/>
          </a:p>
        </p:txBody>
      </p:sp>
      <p:sp>
        <p:nvSpPr>
          <p:cNvPr id="1048589" name="Shape 5"/>
          <p:cNvSpPr/>
          <p:nvPr/>
        </p:nvSpPr>
        <p:spPr>
          <a:xfrm>
            <a:off x="10165913" y="2518172"/>
            <a:ext cx="3711773" cy="2957036"/>
          </a:xfrm>
          <a:prstGeom prst="roundRect">
            <a:avLst>
              <a:gd name="adj" fmla="val 10910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48590" name="Text 6"/>
          <p:cNvSpPr/>
          <p:nvPr/>
        </p:nvSpPr>
        <p:spPr>
          <a:xfrm>
            <a:off x="10403800" y="2756059"/>
            <a:ext cx="3236000" cy="63246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491"/>
              </a:lnSpc>
              <a:buNone/>
            </a:pPr>
            <a:r>
              <a:rPr lang="en-US" sz="1992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Compliance and Regulations</a:t>
            </a:r>
            <a:endParaRPr lang="en-US" sz="1992" dirty="0"/>
          </a:p>
        </p:txBody>
      </p:sp>
      <p:sp>
        <p:nvSpPr>
          <p:cNvPr id="1048591" name="Text 7"/>
          <p:cNvSpPr/>
          <p:nvPr/>
        </p:nvSpPr>
        <p:spPr>
          <a:xfrm>
            <a:off x="10403800" y="3517463"/>
            <a:ext cx="3236000" cy="171985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10"/>
              </a:lnSpc>
              <a:buNone/>
            </a:pPr>
            <a:r>
              <a:rPr lang="en-US" sz="169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Many industries have strict data storage and security regulations. A secure backup solution ensures compliance and avoids potential penalties.</a:t>
            </a:r>
            <a:endParaRPr lang="en-US" sz="1694" dirty="0"/>
          </a:p>
        </p:txBody>
      </p:sp>
      <p:sp>
        <p:nvSpPr>
          <p:cNvPr id="1048592" name="Shape 8"/>
          <p:cNvSpPr/>
          <p:nvPr/>
        </p:nvSpPr>
        <p:spPr>
          <a:xfrm>
            <a:off x="6239113" y="5690235"/>
            <a:ext cx="7638574" cy="1608892"/>
          </a:xfrm>
          <a:prstGeom prst="roundRect">
            <a:avLst>
              <a:gd name="adj" fmla="val 20053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48593" name="Text 9"/>
          <p:cNvSpPr/>
          <p:nvPr/>
        </p:nvSpPr>
        <p:spPr>
          <a:xfrm>
            <a:off x="6477000" y="5928122"/>
            <a:ext cx="2530316" cy="31623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491"/>
              </a:lnSpc>
              <a:buNone/>
            </a:pPr>
            <a:r>
              <a:rPr lang="en-US" sz="1992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Business Continuity</a:t>
            </a:r>
            <a:endParaRPr lang="en-US" sz="1992" dirty="0"/>
          </a:p>
        </p:txBody>
      </p:sp>
      <p:sp>
        <p:nvSpPr>
          <p:cNvPr id="1048594" name="Text 10"/>
          <p:cNvSpPr/>
          <p:nvPr/>
        </p:nvSpPr>
        <p:spPr>
          <a:xfrm>
            <a:off x="6477000" y="6373297"/>
            <a:ext cx="7162800" cy="68794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10"/>
              </a:lnSpc>
              <a:buNone/>
            </a:pPr>
            <a:r>
              <a:rPr lang="en-US" sz="169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Quick and reliable data recovery is vital for business continuity. A well-planned backup strategy allows for a seamless recovery in case of disruptions.</a:t>
            </a:r>
            <a:endParaRPr lang="en-US" sz="169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59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</p:spPr>
        <p:txBody>
          <a:bodyPr/>
          <a:lstStyle/>
          <a:p>
            <a:endParaRPr lang="en-IN"/>
          </a:p>
        </p:txBody>
      </p:sp>
      <p:pic>
        <p:nvPicPr>
          <p:cNvPr id="209715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209716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3204" y="2571036"/>
            <a:ext cx="4887873" cy="3087529"/>
          </a:xfrm>
          <a:prstGeom prst="rect">
            <a:avLst/>
          </a:prstGeom>
        </p:spPr>
      </p:pic>
      <p:sp>
        <p:nvSpPr>
          <p:cNvPr id="1048599" name="Text 1"/>
          <p:cNvSpPr/>
          <p:nvPr/>
        </p:nvSpPr>
        <p:spPr>
          <a:xfrm>
            <a:off x="837724" y="830342"/>
            <a:ext cx="7468553" cy="140803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544"/>
              </a:lnSpc>
              <a:buNone/>
            </a:pPr>
            <a:r>
              <a:rPr lang="en-US" sz="4435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Overview of AWS Cloud Infrastructure</a:t>
            </a:r>
            <a:endParaRPr lang="en-US" sz="4435" dirty="0"/>
          </a:p>
        </p:txBody>
      </p:sp>
      <p:sp>
        <p:nvSpPr>
          <p:cNvPr id="1048600" name="Shape 2"/>
          <p:cNvSpPr/>
          <p:nvPr/>
        </p:nvSpPr>
        <p:spPr>
          <a:xfrm>
            <a:off x="837724" y="2866549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48601" name="Text 3"/>
          <p:cNvSpPr/>
          <p:nvPr/>
        </p:nvSpPr>
        <p:spPr>
          <a:xfrm>
            <a:off x="1005602" y="2966799"/>
            <a:ext cx="202763" cy="33789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661"/>
              </a:lnSpc>
              <a:buNone/>
            </a:pPr>
            <a:r>
              <a:rPr lang="en-US" sz="2661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61" dirty="0"/>
          </a:p>
        </p:txBody>
      </p:sp>
      <p:sp>
        <p:nvSpPr>
          <p:cNvPr id="1048602" name="Text 4"/>
          <p:cNvSpPr/>
          <p:nvPr/>
        </p:nvSpPr>
        <p:spPr>
          <a:xfrm>
            <a:off x="1615559" y="2866549"/>
            <a:ext cx="2836783" cy="70389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Scalability and Flexibility</a:t>
            </a:r>
            <a:endParaRPr lang="en-US" sz="2218" dirty="0"/>
          </a:p>
        </p:txBody>
      </p:sp>
      <p:sp>
        <p:nvSpPr>
          <p:cNvPr id="1048603" name="Text 5"/>
          <p:cNvSpPr/>
          <p:nvPr/>
        </p:nvSpPr>
        <p:spPr>
          <a:xfrm>
            <a:off x="1615559" y="3714036"/>
            <a:ext cx="2836783" cy="191512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AWS offers scalable and flexible resources, allowing you to adjust storage capacity based on your iCloud data growth.</a:t>
            </a:r>
            <a:endParaRPr lang="en-US" sz="1885" dirty="0"/>
          </a:p>
        </p:txBody>
      </p:sp>
      <p:sp>
        <p:nvSpPr>
          <p:cNvPr id="1048604" name="Shape 6"/>
          <p:cNvSpPr/>
          <p:nvPr/>
        </p:nvSpPr>
        <p:spPr>
          <a:xfrm>
            <a:off x="4691658" y="2866549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48605" name="Text 7"/>
          <p:cNvSpPr/>
          <p:nvPr/>
        </p:nvSpPr>
        <p:spPr>
          <a:xfrm>
            <a:off x="4859536" y="2966799"/>
            <a:ext cx="202763" cy="33789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661"/>
              </a:lnSpc>
              <a:buNone/>
            </a:pPr>
            <a:r>
              <a:rPr lang="en-US" sz="2661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61" dirty="0"/>
          </a:p>
        </p:txBody>
      </p:sp>
      <p:sp>
        <p:nvSpPr>
          <p:cNvPr id="1048606" name="Text 8"/>
          <p:cNvSpPr/>
          <p:nvPr/>
        </p:nvSpPr>
        <p:spPr>
          <a:xfrm>
            <a:off x="5469493" y="2866549"/>
            <a:ext cx="2836783" cy="70389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High Availability and Redundancy</a:t>
            </a:r>
            <a:endParaRPr lang="en-US" sz="2218" dirty="0"/>
          </a:p>
        </p:txBody>
      </p:sp>
      <p:sp>
        <p:nvSpPr>
          <p:cNvPr id="1048607" name="Text 9"/>
          <p:cNvSpPr/>
          <p:nvPr/>
        </p:nvSpPr>
        <p:spPr>
          <a:xfrm>
            <a:off x="5469493" y="3714036"/>
            <a:ext cx="2836783" cy="191512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AWS provides multiple availability zones and redundant infrastructure, ensuring continuous data accessibility.</a:t>
            </a:r>
            <a:endParaRPr lang="en-US" sz="1885" dirty="0"/>
          </a:p>
        </p:txBody>
      </p:sp>
      <p:sp>
        <p:nvSpPr>
          <p:cNvPr id="1048608" name="Shape 10"/>
          <p:cNvSpPr/>
          <p:nvPr/>
        </p:nvSpPr>
        <p:spPr>
          <a:xfrm>
            <a:off x="837724" y="6137672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48609" name="Text 11"/>
          <p:cNvSpPr/>
          <p:nvPr/>
        </p:nvSpPr>
        <p:spPr>
          <a:xfrm>
            <a:off x="1005602" y="6237923"/>
            <a:ext cx="202763" cy="33789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661"/>
              </a:lnSpc>
              <a:buNone/>
            </a:pPr>
            <a:r>
              <a:rPr lang="en-US" sz="2661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61" dirty="0"/>
          </a:p>
        </p:txBody>
      </p:sp>
      <p:sp>
        <p:nvSpPr>
          <p:cNvPr id="1048610" name="Text 12"/>
          <p:cNvSpPr/>
          <p:nvPr/>
        </p:nvSpPr>
        <p:spPr>
          <a:xfrm>
            <a:off x="1615559" y="6137672"/>
            <a:ext cx="3167658" cy="35194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Security and Compliance</a:t>
            </a:r>
            <a:endParaRPr lang="en-US" sz="2218" dirty="0"/>
          </a:p>
        </p:txBody>
      </p:sp>
      <p:sp>
        <p:nvSpPr>
          <p:cNvPr id="1048611" name="Text 13"/>
          <p:cNvSpPr/>
          <p:nvPr/>
        </p:nvSpPr>
        <p:spPr>
          <a:xfrm>
            <a:off x="1615559" y="6633210"/>
            <a:ext cx="6690717" cy="76604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AWS boasts robust security features and certifications, meeting industry standards for data protection.</a:t>
            </a:r>
            <a:endParaRPr lang="en-US" sz="188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615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1048616" name="Text 1"/>
          <p:cNvSpPr/>
          <p:nvPr/>
        </p:nvSpPr>
        <p:spPr>
          <a:xfrm>
            <a:off x="837724" y="2294215"/>
            <a:ext cx="11338798" cy="70401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544"/>
              </a:lnSpc>
              <a:buNone/>
            </a:pPr>
            <a:r>
              <a:rPr lang="en-US" sz="4435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Leveraging AWS Services for iCloud Backup</a:t>
            </a:r>
            <a:endParaRPr lang="en-US" sz="4435" dirty="0"/>
          </a:p>
        </p:txBody>
      </p:sp>
      <p:sp>
        <p:nvSpPr>
          <p:cNvPr id="1048617" name="Text 2"/>
          <p:cNvSpPr/>
          <p:nvPr/>
        </p:nvSpPr>
        <p:spPr>
          <a:xfrm>
            <a:off x="837724" y="3596521"/>
            <a:ext cx="3928586" cy="70389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Amazon S3 (Simple Storage Service)</a:t>
            </a:r>
            <a:endParaRPr lang="en-US" sz="2218" dirty="0"/>
          </a:p>
        </p:txBody>
      </p:sp>
      <p:sp>
        <p:nvSpPr>
          <p:cNvPr id="1048618" name="Text 3"/>
          <p:cNvSpPr/>
          <p:nvPr/>
        </p:nvSpPr>
        <p:spPr>
          <a:xfrm>
            <a:off x="837724" y="4539734"/>
            <a:ext cx="3928586" cy="1149072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Cost-effective object storage for storing backups of iCloud data. It offers high durability and scalability.</a:t>
            </a:r>
            <a:endParaRPr lang="en-US" sz="1885" dirty="0"/>
          </a:p>
        </p:txBody>
      </p:sp>
      <p:sp>
        <p:nvSpPr>
          <p:cNvPr id="1048619" name="Text 4"/>
          <p:cNvSpPr/>
          <p:nvPr/>
        </p:nvSpPr>
        <p:spPr>
          <a:xfrm>
            <a:off x="5357813" y="3596521"/>
            <a:ext cx="3928586" cy="70389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Amazon EBS (Elastic Block Storage)</a:t>
            </a:r>
            <a:endParaRPr lang="en-US" sz="2218" dirty="0"/>
          </a:p>
        </p:txBody>
      </p:sp>
      <p:sp>
        <p:nvSpPr>
          <p:cNvPr id="1048620" name="Text 5"/>
          <p:cNvSpPr/>
          <p:nvPr/>
        </p:nvSpPr>
        <p:spPr>
          <a:xfrm>
            <a:off x="5357813" y="4539734"/>
            <a:ext cx="3928586" cy="1149072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Block storage volumes for storing backups of iCloud data requiring low latency and high performance.</a:t>
            </a:r>
            <a:endParaRPr lang="en-US" sz="1885" dirty="0"/>
          </a:p>
        </p:txBody>
      </p:sp>
      <p:sp>
        <p:nvSpPr>
          <p:cNvPr id="1048621" name="Text 6"/>
          <p:cNvSpPr/>
          <p:nvPr/>
        </p:nvSpPr>
        <p:spPr>
          <a:xfrm>
            <a:off x="9877901" y="3596521"/>
            <a:ext cx="2816185" cy="35194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Amazon Glacier</a:t>
            </a:r>
            <a:endParaRPr lang="en-US" sz="2218" dirty="0"/>
          </a:p>
        </p:txBody>
      </p:sp>
      <p:sp>
        <p:nvSpPr>
          <p:cNvPr id="1048622" name="Text 7"/>
          <p:cNvSpPr/>
          <p:nvPr/>
        </p:nvSpPr>
        <p:spPr>
          <a:xfrm>
            <a:off x="9877901" y="4187785"/>
            <a:ext cx="3928586" cy="153209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Long-term archival storage for backups of iCloud data that are rarely accessed. It offers cost-effective storage for cold data.</a:t>
            </a:r>
            <a:endParaRPr lang="en-US" sz="188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626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</p:spPr>
        <p:txBody>
          <a:bodyPr/>
          <a:lstStyle/>
          <a:p>
            <a:endParaRPr lang="en-IN"/>
          </a:p>
        </p:txBody>
      </p:sp>
      <p:pic>
        <p:nvPicPr>
          <p:cNvPr id="209716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60533"/>
          </a:xfrm>
          <a:prstGeom prst="rect">
            <a:avLst/>
          </a:prstGeom>
        </p:spPr>
      </p:pic>
      <p:sp>
        <p:nvSpPr>
          <p:cNvPr id="1048627" name="Text 1"/>
          <p:cNvSpPr/>
          <p:nvPr/>
        </p:nvSpPr>
        <p:spPr>
          <a:xfrm>
            <a:off x="1438751" y="3100388"/>
            <a:ext cx="7282220" cy="55542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4373"/>
              </a:lnSpc>
              <a:buNone/>
            </a:pPr>
            <a:r>
              <a:rPr lang="en-US" sz="3499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Configuring AWS Storage Solutions</a:t>
            </a:r>
            <a:endParaRPr lang="en-US" sz="3499" dirty="0"/>
          </a:p>
        </p:txBody>
      </p:sp>
      <p:sp>
        <p:nvSpPr>
          <p:cNvPr id="1048628" name="Shape 2"/>
          <p:cNvSpPr/>
          <p:nvPr/>
        </p:nvSpPr>
        <p:spPr>
          <a:xfrm>
            <a:off x="7102793" y="4151471"/>
            <a:ext cx="424815" cy="424815"/>
          </a:xfrm>
          <a:prstGeom prst="roundRect">
            <a:avLst>
              <a:gd name="adj" fmla="val 66681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48629" name="Text 3"/>
          <p:cNvSpPr/>
          <p:nvPr/>
        </p:nvSpPr>
        <p:spPr>
          <a:xfrm>
            <a:off x="7235190" y="4230529"/>
            <a:ext cx="159901" cy="2665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099"/>
              </a:lnSpc>
              <a:buNone/>
            </a:pPr>
            <a:r>
              <a:rPr lang="en-US" sz="2099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099" dirty="0"/>
          </a:p>
        </p:txBody>
      </p:sp>
      <p:sp>
        <p:nvSpPr>
          <p:cNvPr id="1048630" name="Text 4"/>
          <p:cNvSpPr/>
          <p:nvPr/>
        </p:nvSpPr>
        <p:spPr>
          <a:xfrm>
            <a:off x="4026337" y="4127897"/>
            <a:ext cx="2250281" cy="27765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r">
              <a:lnSpc>
                <a:spcPts val="2187"/>
              </a:lnSpc>
              <a:buNone/>
            </a:pPr>
            <a:r>
              <a:rPr lang="en-US" sz="1749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Storage Tier Selection</a:t>
            </a:r>
            <a:endParaRPr lang="en-US" sz="1749" dirty="0"/>
          </a:p>
        </p:txBody>
      </p:sp>
      <p:sp>
        <p:nvSpPr>
          <p:cNvPr id="1048631" name="Text 5"/>
          <p:cNvSpPr/>
          <p:nvPr/>
        </p:nvSpPr>
        <p:spPr>
          <a:xfrm>
            <a:off x="1438751" y="4518779"/>
            <a:ext cx="4837867" cy="90618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r">
              <a:lnSpc>
                <a:spcPts val="2379"/>
              </a:lnSpc>
              <a:buNone/>
            </a:pPr>
            <a:r>
              <a:rPr lang="en-US" sz="1487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Choose the appropriate storage tier based on your data access frequency and cost considerations. Select S3 Standard, S3 Infrequent Access, or S3 Glacier.</a:t>
            </a:r>
            <a:endParaRPr lang="en-US" sz="1487" dirty="0"/>
          </a:p>
        </p:txBody>
      </p:sp>
      <p:sp>
        <p:nvSpPr>
          <p:cNvPr id="1048632" name="Shape 6"/>
          <p:cNvSpPr/>
          <p:nvPr/>
        </p:nvSpPr>
        <p:spPr>
          <a:xfrm>
            <a:off x="7102793" y="5095637"/>
            <a:ext cx="424815" cy="424815"/>
          </a:xfrm>
          <a:prstGeom prst="roundRect">
            <a:avLst>
              <a:gd name="adj" fmla="val 66681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48633" name="Text 7"/>
          <p:cNvSpPr/>
          <p:nvPr/>
        </p:nvSpPr>
        <p:spPr>
          <a:xfrm>
            <a:off x="7235190" y="5174694"/>
            <a:ext cx="159901" cy="2665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099"/>
              </a:lnSpc>
              <a:buNone/>
            </a:pPr>
            <a:r>
              <a:rPr lang="en-US" sz="2099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099" dirty="0"/>
          </a:p>
        </p:txBody>
      </p:sp>
      <p:sp>
        <p:nvSpPr>
          <p:cNvPr id="1048634" name="Text 8"/>
          <p:cNvSpPr/>
          <p:nvPr/>
        </p:nvSpPr>
        <p:spPr>
          <a:xfrm>
            <a:off x="8353782" y="5072063"/>
            <a:ext cx="3285768" cy="27765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187"/>
              </a:lnSpc>
              <a:buNone/>
            </a:pPr>
            <a:r>
              <a:rPr lang="en-US" sz="1749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Encryption at Rest and in Transit</a:t>
            </a:r>
            <a:endParaRPr lang="en-US" sz="1749" dirty="0"/>
          </a:p>
        </p:txBody>
      </p:sp>
      <p:sp>
        <p:nvSpPr>
          <p:cNvPr id="1048635" name="Text 9"/>
          <p:cNvSpPr/>
          <p:nvPr/>
        </p:nvSpPr>
        <p:spPr>
          <a:xfrm>
            <a:off x="8353782" y="5462945"/>
            <a:ext cx="4837867" cy="90618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379"/>
              </a:lnSpc>
              <a:buNone/>
            </a:pPr>
            <a:r>
              <a:rPr lang="en-US" sz="1487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 strong encryption to protect your iCloud data both when stored in AWS and during data transfer. Utilize AWS KMS (Key Management Service).</a:t>
            </a:r>
            <a:endParaRPr lang="en-US" sz="1487" dirty="0"/>
          </a:p>
        </p:txBody>
      </p:sp>
      <p:sp>
        <p:nvSpPr>
          <p:cNvPr id="1048636" name="Shape 10"/>
          <p:cNvSpPr/>
          <p:nvPr/>
        </p:nvSpPr>
        <p:spPr>
          <a:xfrm>
            <a:off x="7102793" y="6027420"/>
            <a:ext cx="424815" cy="424815"/>
          </a:xfrm>
          <a:prstGeom prst="roundRect">
            <a:avLst>
              <a:gd name="adj" fmla="val 66681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48637" name="Text 11"/>
          <p:cNvSpPr/>
          <p:nvPr/>
        </p:nvSpPr>
        <p:spPr>
          <a:xfrm>
            <a:off x="7235190" y="6106478"/>
            <a:ext cx="159901" cy="2665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099"/>
              </a:lnSpc>
              <a:buNone/>
            </a:pPr>
            <a:r>
              <a:rPr lang="en-US" sz="2099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099" dirty="0"/>
          </a:p>
        </p:txBody>
      </p:sp>
      <p:sp>
        <p:nvSpPr>
          <p:cNvPr id="1048638" name="Text 12"/>
          <p:cNvSpPr/>
          <p:nvPr/>
        </p:nvSpPr>
        <p:spPr>
          <a:xfrm>
            <a:off x="3056096" y="6003846"/>
            <a:ext cx="3220522" cy="27765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r">
              <a:lnSpc>
                <a:spcPts val="2187"/>
              </a:lnSpc>
              <a:buNone/>
            </a:pPr>
            <a:r>
              <a:rPr lang="en-US" sz="1749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Access Control and Permissions</a:t>
            </a:r>
            <a:endParaRPr lang="en-US" sz="1749" dirty="0"/>
          </a:p>
        </p:txBody>
      </p:sp>
      <p:sp>
        <p:nvSpPr>
          <p:cNvPr id="1048639" name="Text 13"/>
          <p:cNvSpPr/>
          <p:nvPr/>
        </p:nvSpPr>
        <p:spPr>
          <a:xfrm>
            <a:off x="1438751" y="6394728"/>
            <a:ext cx="4837867" cy="90618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r">
              <a:lnSpc>
                <a:spcPts val="2379"/>
              </a:lnSpc>
              <a:buNone/>
            </a:pPr>
            <a:r>
              <a:rPr lang="en-US" sz="1487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Set up granular access control to restrict access to your iCloud backups. Grant specific permissions to authorized users or applications.</a:t>
            </a:r>
            <a:endParaRPr lang="en-US" sz="148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64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</p:spPr>
        <p:txBody>
          <a:bodyPr/>
          <a:lstStyle/>
          <a:p>
            <a:endParaRPr lang="en-IN"/>
          </a:p>
        </p:txBody>
      </p:sp>
      <p:pic>
        <p:nvPicPr>
          <p:cNvPr id="209716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38068"/>
          </a:xfrm>
          <a:prstGeom prst="rect">
            <a:avLst/>
          </a:prstGeom>
        </p:spPr>
      </p:pic>
      <p:sp>
        <p:nvSpPr>
          <p:cNvPr id="1048644" name="Text 1"/>
          <p:cNvSpPr/>
          <p:nvPr/>
        </p:nvSpPr>
        <p:spPr>
          <a:xfrm>
            <a:off x="747951" y="3385661"/>
            <a:ext cx="6879431" cy="6206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4888"/>
              </a:lnSpc>
              <a:buNone/>
            </a:pPr>
            <a:r>
              <a:rPr lang="en-US" sz="391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Automating Backup Processes</a:t>
            </a:r>
            <a:endParaRPr lang="en-US" sz="3910" dirty="0"/>
          </a:p>
        </p:txBody>
      </p:sp>
      <p:pic>
        <p:nvPicPr>
          <p:cNvPr id="209716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51" y="4322802"/>
            <a:ext cx="4378166" cy="844153"/>
          </a:xfrm>
          <a:prstGeom prst="rect">
            <a:avLst/>
          </a:prstGeom>
        </p:spPr>
      </p:pic>
      <p:sp>
        <p:nvSpPr>
          <p:cNvPr id="1048645" name="Text 2"/>
          <p:cNvSpPr/>
          <p:nvPr/>
        </p:nvSpPr>
        <p:spPr>
          <a:xfrm>
            <a:off x="958929" y="5483423"/>
            <a:ext cx="2482810" cy="31027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444"/>
              </a:lnSpc>
              <a:buNone/>
            </a:pPr>
            <a:r>
              <a:rPr lang="en-US" sz="1955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Scheduled Backups</a:t>
            </a:r>
            <a:endParaRPr lang="en-US" sz="1955" dirty="0"/>
          </a:p>
        </p:txBody>
      </p:sp>
      <p:sp>
        <p:nvSpPr>
          <p:cNvPr id="1048646" name="Text 3"/>
          <p:cNvSpPr/>
          <p:nvPr/>
        </p:nvSpPr>
        <p:spPr>
          <a:xfrm>
            <a:off x="958929" y="5920264"/>
            <a:ext cx="3956209" cy="135064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659"/>
              </a:lnSpc>
              <a:buNone/>
            </a:pPr>
            <a:r>
              <a:rPr lang="en-US" sz="1662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Automate regular backups of your iCloud data using AWS services like AWS Lambda and CloudWatch Events. Set up schedules based on your needs.</a:t>
            </a:r>
            <a:endParaRPr lang="en-US" sz="1662" dirty="0"/>
          </a:p>
        </p:txBody>
      </p:sp>
      <p:pic>
        <p:nvPicPr>
          <p:cNvPr id="209716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6117" y="4322802"/>
            <a:ext cx="4378166" cy="844153"/>
          </a:xfrm>
          <a:prstGeom prst="rect">
            <a:avLst/>
          </a:prstGeom>
        </p:spPr>
      </p:pic>
      <p:sp>
        <p:nvSpPr>
          <p:cNvPr id="1048647" name="Text 4"/>
          <p:cNvSpPr/>
          <p:nvPr/>
        </p:nvSpPr>
        <p:spPr>
          <a:xfrm>
            <a:off x="5337096" y="5483423"/>
            <a:ext cx="2482810" cy="31027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444"/>
              </a:lnSpc>
              <a:buNone/>
            </a:pPr>
            <a:r>
              <a:rPr lang="en-US" sz="1955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Incremental Backups</a:t>
            </a:r>
            <a:endParaRPr lang="en-US" sz="1955" dirty="0"/>
          </a:p>
        </p:txBody>
      </p:sp>
      <p:sp>
        <p:nvSpPr>
          <p:cNvPr id="1048648" name="Text 5"/>
          <p:cNvSpPr/>
          <p:nvPr/>
        </p:nvSpPr>
        <p:spPr>
          <a:xfrm>
            <a:off x="5337096" y="5920264"/>
            <a:ext cx="3956209" cy="135064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659"/>
              </a:lnSpc>
              <a:buNone/>
            </a:pPr>
            <a:r>
              <a:rPr lang="en-US" sz="1662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Only back up changes made to your iCloud data since the last backup, significantly reducing backup time and storage requirements.</a:t>
            </a:r>
            <a:endParaRPr lang="en-US" sz="1662" dirty="0"/>
          </a:p>
        </p:txBody>
      </p:sp>
      <p:pic>
        <p:nvPicPr>
          <p:cNvPr id="209716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4283" y="4322802"/>
            <a:ext cx="4378166" cy="844153"/>
          </a:xfrm>
          <a:prstGeom prst="rect">
            <a:avLst/>
          </a:prstGeom>
        </p:spPr>
      </p:pic>
      <p:sp>
        <p:nvSpPr>
          <p:cNvPr id="1048649" name="Text 6"/>
          <p:cNvSpPr/>
          <p:nvPr/>
        </p:nvSpPr>
        <p:spPr>
          <a:xfrm>
            <a:off x="9715262" y="5483423"/>
            <a:ext cx="2852142" cy="31027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444"/>
              </a:lnSpc>
              <a:buNone/>
            </a:pPr>
            <a:r>
              <a:rPr lang="en-US" sz="1955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Versioning and Retention</a:t>
            </a:r>
            <a:endParaRPr lang="en-US" sz="1955" dirty="0"/>
          </a:p>
        </p:txBody>
      </p:sp>
      <p:sp>
        <p:nvSpPr>
          <p:cNvPr id="1048650" name="Text 7"/>
          <p:cNvSpPr/>
          <p:nvPr/>
        </p:nvSpPr>
        <p:spPr>
          <a:xfrm>
            <a:off x="9715262" y="5920264"/>
            <a:ext cx="3956209" cy="135064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659"/>
              </a:lnSpc>
              <a:buNone/>
            </a:pPr>
            <a:r>
              <a:rPr lang="en-US" sz="1662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 versioning and retention policies to retain multiple backup copies and ensure recovery from previous states of your iCloud data.</a:t>
            </a:r>
            <a:endParaRPr lang="en-US" sz="1662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654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</p:spPr>
        <p:txBody>
          <a:bodyPr/>
          <a:lstStyle/>
          <a:p>
            <a:endParaRPr lang="en-IN"/>
          </a:p>
        </p:txBody>
      </p:sp>
      <p:pic>
        <p:nvPicPr>
          <p:cNvPr id="209717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209717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6890" y="2409587"/>
            <a:ext cx="4960620" cy="3410426"/>
          </a:xfrm>
          <a:prstGeom prst="rect">
            <a:avLst/>
          </a:prstGeom>
        </p:spPr>
      </p:pic>
      <p:sp>
        <p:nvSpPr>
          <p:cNvPr id="1048655" name="Text 1"/>
          <p:cNvSpPr/>
          <p:nvPr/>
        </p:nvSpPr>
        <p:spPr>
          <a:xfrm>
            <a:off x="736163" y="741402"/>
            <a:ext cx="7671673" cy="123729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4872"/>
              </a:lnSpc>
              <a:buNone/>
            </a:pPr>
            <a:r>
              <a:rPr lang="en-US" sz="389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Ensuring Data Integrity and Reliability</a:t>
            </a:r>
            <a:endParaRPr lang="en-US" sz="3897" dirty="0"/>
          </a:p>
        </p:txBody>
      </p:sp>
      <p:sp>
        <p:nvSpPr>
          <p:cNvPr id="1048656" name="Shape 2"/>
          <p:cNvSpPr/>
          <p:nvPr/>
        </p:nvSpPr>
        <p:spPr>
          <a:xfrm>
            <a:off x="736163" y="2294215"/>
            <a:ext cx="7671673" cy="5193863"/>
          </a:xfrm>
          <a:prstGeom prst="roundRect">
            <a:avLst>
              <a:gd name="adj" fmla="val 607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48657" name="Shape 3"/>
          <p:cNvSpPr/>
          <p:nvPr/>
        </p:nvSpPr>
        <p:spPr>
          <a:xfrm>
            <a:off x="743783" y="2301835"/>
            <a:ext cx="7656433" cy="1614011"/>
          </a:xfrm>
          <a:prstGeom prst="rect">
            <a:avLst/>
          </a:prstGeom>
          <a:solidFill>
            <a:srgbClr val="FFFFFF">
              <a:alpha val="400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1048658" name="Text 4"/>
          <p:cNvSpPr/>
          <p:nvPr/>
        </p:nvSpPr>
        <p:spPr>
          <a:xfrm>
            <a:off x="954048" y="2435662"/>
            <a:ext cx="3403878" cy="33659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6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 Verification</a:t>
            </a:r>
            <a:endParaRPr lang="en-US" sz="1656" dirty="0"/>
          </a:p>
        </p:txBody>
      </p:sp>
      <p:sp>
        <p:nvSpPr>
          <p:cNvPr id="1048659" name="Text 5"/>
          <p:cNvSpPr/>
          <p:nvPr/>
        </p:nvSpPr>
        <p:spPr>
          <a:xfrm>
            <a:off x="4786074" y="2435662"/>
            <a:ext cx="3403878" cy="134635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6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 checksums and data hashing algorithms to validate data integrity and ensure that backups are accurate.</a:t>
            </a:r>
            <a:endParaRPr lang="en-US" sz="1656" dirty="0"/>
          </a:p>
        </p:txBody>
      </p:sp>
      <p:sp>
        <p:nvSpPr>
          <p:cNvPr id="1048660" name="Shape 6"/>
          <p:cNvSpPr/>
          <p:nvPr/>
        </p:nvSpPr>
        <p:spPr>
          <a:xfrm>
            <a:off x="743783" y="3915847"/>
            <a:ext cx="7656433" cy="1950601"/>
          </a:xfrm>
          <a:prstGeom prst="rect">
            <a:avLst/>
          </a:prstGeom>
          <a:solidFill>
            <a:srgbClr val="000000">
              <a:alpha val="400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1048661" name="Text 7"/>
          <p:cNvSpPr/>
          <p:nvPr/>
        </p:nvSpPr>
        <p:spPr>
          <a:xfrm>
            <a:off x="954048" y="4049673"/>
            <a:ext cx="3403878" cy="33659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6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 Replication</a:t>
            </a:r>
            <a:endParaRPr lang="en-US" sz="1656" dirty="0"/>
          </a:p>
        </p:txBody>
      </p:sp>
      <p:sp>
        <p:nvSpPr>
          <p:cNvPr id="1048662" name="Text 8"/>
          <p:cNvSpPr/>
          <p:nvPr/>
        </p:nvSpPr>
        <p:spPr>
          <a:xfrm>
            <a:off x="4786074" y="4049673"/>
            <a:ext cx="3403878" cy="168294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6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Replicate your iCloud backups across multiple availability zones for redundancy and fault tolerance. Utilize Amazon S3's Cross-Region Replication.</a:t>
            </a:r>
            <a:endParaRPr lang="en-US" sz="1656" dirty="0"/>
          </a:p>
        </p:txBody>
      </p:sp>
      <p:sp>
        <p:nvSpPr>
          <p:cNvPr id="1048663" name="Shape 9"/>
          <p:cNvSpPr/>
          <p:nvPr/>
        </p:nvSpPr>
        <p:spPr>
          <a:xfrm>
            <a:off x="743783" y="5866448"/>
            <a:ext cx="7656433" cy="1614011"/>
          </a:xfrm>
          <a:prstGeom prst="rect">
            <a:avLst/>
          </a:prstGeom>
          <a:solidFill>
            <a:srgbClr val="FFFFFF">
              <a:alpha val="400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1048664" name="Text 10"/>
          <p:cNvSpPr/>
          <p:nvPr/>
        </p:nvSpPr>
        <p:spPr>
          <a:xfrm>
            <a:off x="954048" y="6000274"/>
            <a:ext cx="3403878" cy="33659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6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Monitoring and Alerts</a:t>
            </a:r>
            <a:endParaRPr lang="en-US" sz="1656" dirty="0"/>
          </a:p>
        </p:txBody>
      </p:sp>
      <p:sp>
        <p:nvSpPr>
          <p:cNvPr id="1048665" name="Text 11"/>
          <p:cNvSpPr/>
          <p:nvPr/>
        </p:nvSpPr>
        <p:spPr>
          <a:xfrm>
            <a:off x="4786074" y="6000274"/>
            <a:ext cx="3403878" cy="134635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6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Set up monitoring and alerting systems to detect any issues with your backups, ensuring proactive problem detection and resolution.</a:t>
            </a:r>
            <a:endParaRPr lang="en-US" sz="1656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669" name="Shape 0"/>
          <p:cNvSpPr/>
          <p:nvPr/>
        </p:nvSpPr>
        <p:spPr>
          <a:xfrm>
            <a:off x="0" y="0"/>
            <a:ext cx="14630400" cy="8317825"/>
          </a:xfrm>
          <a:prstGeom prst="rect">
            <a:avLst/>
          </a:prstGeom>
          <a:solidFill>
            <a:srgbClr val="00002E">
              <a:alpha val="7500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1048670" name="Text 1"/>
          <p:cNvSpPr/>
          <p:nvPr/>
        </p:nvSpPr>
        <p:spPr>
          <a:xfrm>
            <a:off x="757833" y="595432"/>
            <a:ext cx="10041850" cy="63674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014"/>
              </a:lnSpc>
              <a:buNone/>
            </a:pPr>
            <a:r>
              <a:rPr lang="en-US" sz="4012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Implementing Disaster Recovery Strategies</a:t>
            </a:r>
            <a:endParaRPr lang="en-US" sz="4012" dirty="0"/>
          </a:p>
        </p:txBody>
      </p:sp>
      <p:pic>
        <p:nvPicPr>
          <p:cNvPr id="209717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833" y="1665208"/>
            <a:ext cx="6394966" cy="3952280"/>
          </a:xfrm>
          <a:prstGeom prst="rect">
            <a:avLst/>
          </a:prstGeom>
        </p:spPr>
      </p:pic>
      <p:sp>
        <p:nvSpPr>
          <p:cNvPr id="1048671" name="Text 2"/>
          <p:cNvSpPr/>
          <p:nvPr/>
        </p:nvSpPr>
        <p:spPr>
          <a:xfrm>
            <a:off x="757833" y="5888117"/>
            <a:ext cx="2682835" cy="31849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507"/>
              </a:lnSpc>
              <a:buNone/>
            </a:pPr>
            <a:r>
              <a:rPr lang="en-US" sz="200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Disaster Recovery Plan</a:t>
            </a:r>
            <a:endParaRPr lang="en-US" sz="2006" dirty="0"/>
          </a:p>
        </p:txBody>
      </p:sp>
      <p:sp>
        <p:nvSpPr>
          <p:cNvPr id="1048672" name="Text 3"/>
          <p:cNvSpPr/>
          <p:nvPr/>
        </p:nvSpPr>
        <p:spPr>
          <a:xfrm>
            <a:off x="757833" y="6336506"/>
            <a:ext cx="6394966" cy="138588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28"/>
              </a:lnSpc>
              <a:buNone/>
            </a:pPr>
            <a:r>
              <a:rPr lang="en-US" sz="170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Develop a comprehensive disaster recovery plan that outlines the steps to recover your iCloud data in the event of a disaster. This plan should include procedures for restoring data, testing recovery procedures, and communicating with stakeholders.</a:t>
            </a:r>
            <a:endParaRPr lang="en-US" sz="1705" dirty="0"/>
          </a:p>
        </p:txBody>
      </p:sp>
      <p:pic>
        <p:nvPicPr>
          <p:cNvPr id="209717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7482" y="1665208"/>
            <a:ext cx="6395085" cy="3952399"/>
          </a:xfrm>
          <a:prstGeom prst="rect">
            <a:avLst/>
          </a:prstGeom>
        </p:spPr>
      </p:pic>
      <p:sp>
        <p:nvSpPr>
          <p:cNvPr id="1048673" name="Text 4"/>
          <p:cNvSpPr/>
          <p:nvPr/>
        </p:nvSpPr>
        <p:spPr>
          <a:xfrm>
            <a:off x="7477482" y="5888236"/>
            <a:ext cx="2606993" cy="31849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507"/>
              </a:lnSpc>
              <a:buNone/>
            </a:pPr>
            <a:r>
              <a:rPr lang="en-US" sz="200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Recovery Testing</a:t>
            </a:r>
            <a:endParaRPr lang="en-US" sz="2006" dirty="0"/>
          </a:p>
        </p:txBody>
      </p:sp>
      <p:sp>
        <p:nvSpPr>
          <p:cNvPr id="1048674" name="Text 5"/>
          <p:cNvSpPr/>
          <p:nvPr/>
        </p:nvSpPr>
        <p:spPr>
          <a:xfrm>
            <a:off x="7477482" y="6336625"/>
            <a:ext cx="6395085" cy="103941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28"/>
              </a:lnSpc>
              <a:buNone/>
            </a:pPr>
            <a:r>
              <a:rPr lang="en-US" sz="170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Regularly test your disaster recovery plan to ensure its effectiveness and identify any gaps or inconsistencies. This will validate your recovery procedures and provide confidence in your backup solution.</a:t>
            </a:r>
            <a:endParaRPr lang="en-US" sz="170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834</Words>
  <Application>Microsoft Office PowerPoint</Application>
  <PresentationFormat>Custom</PresentationFormat>
  <Paragraphs>89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Gill Sans MT</vt:lpstr>
      <vt:lpstr>Nunito</vt:lpstr>
      <vt:lpstr>PT Sans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cp:lastModifiedBy>sivanji velpula</cp:lastModifiedBy>
  <cp:revision>1</cp:revision>
  <dcterms:created xsi:type="dcterms:W3CDTF">2024-07-27T06:04:56Z</dcterms:created>
  <dcterms:modified xsi:type="dcterms:W3CDTF">2024-07-29T08:03:24Z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5975491a5db74755912efadea162e258</vt:lpwstr>
  </property>
</Properties>
</file>